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8" r:id="rId3"/>
    <p:sldId id="265" r:id="rId4"/>
    <p:sldId id="266" r:id="rId5"/>
    <p:sldId id="267" r:id="rId6"/>
    <p:sldId id="276" r:id="rId7"/>
    <p:sldId id="280" r:id="rId8"/>
    <p:sldId id="269" r:id="rId9"/>
    <p:sldId id="271" r:id="rId10"/>
    <p:sldId id="272" r:id="rId11"/>
    <p:sldId id="273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59" d="100"/>
          <a:sy n="59" d="100"/>
        </p:scale>
        <p:origin x="17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476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476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6696744" cy="1728192"/>
          </a:xfrm>
        </p:spPr>
        <p:txBody>
          <a:bodyPr/>
          <a:lstStyle>
            <a:lvl1pPr>
              <a:defRPr b="1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720080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66669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666699"/>
                </a:solidFill>
              </a:defRPr>
            </a:lvl1pPr>
            <a:lvl2pPr>
              <a:defRPr sz="2400">
                <a:solidFill>
                  <a:srgbClr val="666699"/>
                </a:solidFill>
              </a:defRPr>
            </a:lvl2pPr>
            <a:lvl3pPr>
              <a:defRPr sz="2000">
                <a:solidFill>
                  <a:srgbClr val="666699"/>
                </a:solidFill>
              </a:defRPr>
            </a:lvl3pPr>
            <a:lvl4pPr>
              <a:defRPr sz="1800">
                <a:solidFill>
                  <a:srgbClr val="666699"/>
                </a:solidFill>
              </a:defRPr>
            </a:lvl4pPr>
            <a:lvl5pPr>
              <a:defRPr sz="1800">
                <a:solidFill>
                  <a:srgbClr val="6666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666699"/>
                </a:solidFill>
              </a:defRPr>
            </a:lvl1pPr>
            <a:lvl2pPr>
              <a:defRPr sz="2400">
                <a:solidFill>
                  <a:srgbClr val="666699"/>
                </a:solidFill>
              </a:defRPr>
            </a:lvl2pPr>
            <a:lvl3pPr>
              <a:defRPr sz="2000">
                <a:solidFill>
                  <a:srgbClr val="666699"/>
                </a:solidFill>
              </a:defRPr>
            </a:lvl3pPr>
            <a:lvl4pPr>
              <a:defRPr sz="1800">
                <a:solidFill>
                  <a:srgbClr val="666699"/>
                </a:solidFill>
              </a:defRPr>
            </a:lvl4pPr>
            <a:lvl5pPr>
              <a:defRPr sz="1800">
                <a:solidFill>
                  <a:srgbClr val="6666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666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666699"/>
                </a:solidFill>
              </a:defRPr>
            </a:lvl1pPr>
            <a:lvl2pPr>
              <a:defRPr sz="2000">
                <a:solidFill>
                  <a:srgbClr val="666699"/>
                </a:solidFill>
              </a:defRPr>
            </a:lvl2pPr>
            <a:lvl3pPr>
              <a:defRPr sz="1800">
                <a:solidFill>
                  <a:srgbClr val="666699"/>
                </a:solidFill>
              </a:defRPr>
            </a:lvl3pPr>
            <a:lvl4pPr>
              <a:defRPr sz="1600">
                <a:solidFill>
                  <a:srgbClr val="666699"/>
                </a:solidFill>
              </a:defRPr>
            </a:lvl4pPr>
            <a:lvl5pPr>
              <a:defRPr sz="1600">
                <a:solidFill>
                  <a:srgbClr val="6666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666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666699"/>
                </a:solidFill>
              </a:defRPr>
            </a:lvl1pPr>
            <a:lvl2pPr>
              <a:defRPr sz="2000">
                <a:solidFill>
                  <a:srgbClr val="666699"/>
                </a:solidFill>
              </a:defRPr>
            </a:lvl2pPr>
            <a:lvl3pPr>
              <a:defRPr sz="1800">
                <a:solidFill>
                  <a:srgbClr val="666699"/>
                </a:solidFill>
              </a:defRPr>
            </a:lvl3pPr>
            <a:lvl4pPr>
              <a:defRPr sz="1600">
                <a:solidFill>
                  <a:srgbClr val="666699"/>
                </a:solidFill>
              </a:defRPr>
            </a:lvl4pPr>
            <a:lvl5pPr>
              <a:defRPr sz="1600">
                <a:solidFill>
                  <a:srgbClr val="6666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666699"/>
                </a:solidFill>
              </a:defRPr>
            </a:lvl1pPr>
            <a:lvl2pPr>
              <a:defRPr sz="2800">
                <a:solidFill>
                  <a:srgbClr val="666699"/>
                </a:solidFill>
              </a:defRPr>
            </a:lvl2pPr>
            <a:lvl3pPr>
              <a:defRPr sz="2400">
                <a:solidFill>
                  <a:srgbClr val="666699"/>
                </a:solidFill>
              </a:defRPr>
            </a:lvl3pPr>
            <a:lvl4pPr>
              <a:defRPr sz="2000">
                <a:solidFill>
                  <a:srgbClr val="666699"/>
                </a:solidFill>
              </a:defRPr>
            </a:lvl4pPr>
            <a:lvl5pPr>
              <a:defRPr sz="2000">
                <a:solidFill>
                  <a:srgbClr val="66669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6666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66669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66669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6666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720080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6669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66669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66669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66669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66669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6666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71546"/>
            <a:ext cx="7390604" cy="2928958"/>
          </a:xfrm>
        </p:spPr>
        <p:txBody>
          <a:bodyPr>
            <a:normAutofit fontScale="90000"/>
          </a:bodyPr>
          <a:lstStyle/>
          <a:p>
            <a:b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b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инструмент наставничества </a:t>
            </a:r>
            <a:b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</a:t>
            </a:r>
            <a:b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«Школы профессионального роста» 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485776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500042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Краевое государственное казенное учреждение для детей-сирот и детей, оставшихся без попечения родителей «Шушенский детский дом»</a:t>
            </a:r>
            <a:endParaRPr lang="ru-RU" sz="16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813994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Вашлаева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М.А., 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715304" cy="8572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Алгоритм работы наставника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3" y="1710858"/>
            <a:ext cx="40005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Классический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Объяснение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Демонстрация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Имитация действия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(проба, тренировка)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Экспертиза пробы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Реализация проекта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• Участие в конкурсе  проектов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714488"/>
            <a:ext cx="421826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Экспресс</a:t>
            </a:r>
          </a:p>
          <a:p>
            <a:pPr algn="ctr"/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Разработка проекта (наставник – консультирует)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Экспертиза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 Реализация проекта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Участие в конкурсе  проектов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0"/>
            <a:ext cx="7715304" cy="6429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Индивидуальный образовательный маршрут</a:t>
            </a:r>
          </a:p>
          <a:p>
            <a:pPr algn="ctr"/>
            <a:r>
              <a:rPr lang="ru-RU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(план работы с наставляемым)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688513"/>
              </p:ext>
            </p:extLst>
          </p:nvPr>
        </p:nvGraphicFramePr>
        <p:xfrm>
          <a:off x="142844" y="642919"/>
          <a:ext cx="8858313" cy="622795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952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07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Подготовительный этап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Наставник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Наставляемый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77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Выявляет мотивы и образовательные дефициты наставляемого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Выявление сильных и слабых сторон в рамках проектной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Выявлены дефициты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77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Знакомит с технологией проектирования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Ознакомлен с технологией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Есть понимание по написанию проекта.</a:t>
                      </a: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Делает пробу.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07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Основной этап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977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Консультирование</a:t>
                      </a: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(оказание помощи в постановке цели, задач)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Корректировка цели. задач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Консультация получена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692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Организует практическую помощь в организации проекта наставляемого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Реализация своего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Деятельность в рамках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07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Заключительный этап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92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Организация участия в конкурсе проектов на уровне детского дома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Презентация проекта в детском доме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Готовый продукт</a:t>
                      </a: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в конкурсе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42626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Проанализирована и зафиксирована информация о своих успехах. Удовлетворенность участием  в работе модуля ШПР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Портфолио наставляемого Методическая копилка наставляемого пополнена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329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Организация участия в конкурсе проектов «Территория Красноярский край»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Защита проекта на конкурсе «Территория Красноярский край»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в краевом конкурсе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8E48B-1CF7-204E-D76E-3B3219A8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42473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Воспитательский состав КГКУ «Шушенский детский дом»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7863D9A-F45A-A0AF-9E03-88E3237C6097}"/>
              </a:ext>
            </a:extLst>
          </p:cNvPr>
          <p:cNvSpPr/>
          <p:nvPr/>
        </p:nvSpPr>
        <p:spPr>
          <a:xfrm>
            <a:off x="3383868" y="692696"/>
            <a:ext cx="2232248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 чел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9F5EF56-5EB1-48D3-DB85-325B3BFB4129}"/>
              </a:ext>
            </a:extLst>
          </p:cNvPr>
          <p:cNvSpPr/>
          <p:nvPr/>
        </p:nvSpPr>
        <p:spPr>
          <a:xfrm>
            <a:off x="179512" y="1484784"/>
            <a:ext cx="3384376" cy="4247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более 3-х лет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908C95-F144-A443-E918-5568A94D2DAA}"/>
              </a:ext>
            </a:extLst>
          </p:cNvPr>
          <p:cNvSpPr/>
          <p:nvPr/>
        </p:nvSpPr>
        <p:spPr>
          <a:xfrm>
            <a:off x="5436096" y="1484784"/>
            <a:ext cx="3528392" cy="4247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менее 3-х лет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F73E178-35B0-82D0-8456-2E3524767698}"/>
              </a:ext>
            </a:extLst>
          </p:cNvPr>
          <p:cNvSpPr/>
          <p:nvPr/>
        </p:nvSpPr>
        <p:spPr>
          <a:xfrm>
            <a:off x="1188472" y="2053532"/>
            <a:ext cx="1440160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3DE242F-0FF5-E340-91FC-D34E3BEA0560}"/>
              </a:ext>
            </a:extLst>
          </p:cNvPr>
          <p:cNvSpPr/>
          <p:nvPr/>
        </p:nvSpPr>
        <p:spPr>
          <a:xfrm>
            <a:off x="6515370" y="2082220"/>
            <a:ext cx="1512168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B7CBE2-DF7E-2DFE-BB1C-4D2233A813A1}"/>
              </a:ext>
            </a:extLst>
          </p:cNvPr>
          <p:cNvSpPr/>
          <p:nvPr/>
        </p:nvSpPr>
        <p:spPr>
          <a:xfrm rot="16200000">
            <a:off x="-389609" y="3717323"/>
            <a:ext cx="2195736" cy="5684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Высшая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751988-19FF-28AC-94F6-451343E5C421}"/>
              </a:ext>
            </a:extLst>
          </p:cNvPr>
          <p:cNvSpPr/>
          <p:nvPr/>
        </p:nvSpPr>
        <p:spPr>
          <a:xfrm rot="16200000">
            <a:off x="810684" y="3717319"/>
            <a:ext cx="2195737" cy="5684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Первая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0374C8F-B1EB-038E-01B3-935273F33BF7}"/>
              </a:ext>
            </a:extLst>
          </p:cNvPr>
          <p:cNvSpPr/>
          <p:nvPr/>
        </p:nvSpPr>
        <p:spPr>
          <a:xfrm rot="16200000">
            <a:off x="2156478" y="3717320"/>
            <a:ext cx="2195736" cy="5684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Соответствие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ЗД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4E8631-79B6-5E03-9404-9BEA49392EEF}"/>
              </a:ext>
            </a:extLst>
          </p:cNvPr>
          <p:cNvSpPr/>
          <p:nvPr/>
        </p:nvSpPr>
        <p:spPr>
          <a:xfrm rot="16200000">
            <a:off x="5235966" y="3723520"/>
            <a:ext cx="2304256" cy="5684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Соответствие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ЗД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BE52C86-BD27-C6B5-1518-5A33185CA190}"/>
              </a:ext>
            </a:extLst>
          </p:cNvPr>
          <p:cNvSpPr/>
          <p:nvPr/>
        </p:nvSpPr>
        <p:spPr>
          <a:xfrm rot="16200000">
            <a:off x="7011562" y="3704784"/>
            <a:ext cx="2381937" cy="6598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менее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2-х лет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5B3E079-3036-07C3-14A2-46F53E7C5C32}"/>
              </a:ext>
            </a:extLst>
          </p:cNvPr>
          <p:cNvSpPr/>
          <p:nvPr/>
        </p:nvSpPr>
        <p:spPr>
          <a:xfrm>
            <a:off x="424026" y="5517232"/>
            <a:ext cx="56846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581CCD3-3C42-02E6-371A-C5DBF4F89263}"/>
              </a:ext>
            </a:extLst>
          </p:cNvPr>
          <p:cNvSpPr/>
          <p:nvPr/>
        </p:nvSpPr>
        <p:spPr>
          <a:xfrm>
            <a:off x="1624319" y="5517232"/>
            <a:ext cx="56846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FD0DA55-DCDC-5E85-F16A-E9C1B625C5E7}"/>
              </a:ext>
            </a:extLst>
          </p:cNvPr>
          <p:cNvSpPr/>
          <p:nvPr/>
        </p:nvSpPr>
        <p:spPr>
          <a:xfrm>
            <a:off x="2973413" y="5487607"/>
            <a:ext cx="56846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C9EE49C-0618-D795-F498-F534FE618573}"/>
              </a:ext>
            </a:extLst>
          </p:cNvPr>
          <p:cNvSpPr/>
          <p:nvPr/>
        </p:nvSpPr>
        <p:spPr>
          <a:xfrm>
            <a:off x="6103861" y="5453556"/>
            <a:ext cx="56846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A076CCA3-D12C-B505-2BB2-630B733B981F}"/>
              </a:ext>
            </a:extLst>
          </p:cNvPr>
          <p:cNvSpPr/>
          <p:nvPr/>
        </p:nvSpPr>
        <p:spPr>
          <a:xfrm>
            <a:off x="7918297" y="5517232"/>
            <a:ext cx="56846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FC1A0C45-2BBD-2DC4-4981-F70BD6F9F99C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1979712" y="1016732"/>
            <a:ext cx="1404156" cy="324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FBECF25B-4262-ADCE-B7D8-A2D2383D93E6}"/>
              </a:ext>
            </a:extLst>
          </p:cNvPr>
          <p:cNvCxnSpPr>
            <a:stCxn id="4" idx="3"/>
          </p:cNvCxnSpPr>
          <p:nvPr/>
        </p:nvCxnSpPr>
        <p:spPr>
          <a:xfrm>
            <a:off x="5616116" y="1016732"/>
            <a:ext cx="1620180" cy="324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96C68EB-2012-8971-8E5A-5168FA3285E6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871700" y="1909516"/>
            <a:ext cx="36852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AC1B0A91-B6FE-6FC5-6982-6AA9E0F9C6A2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7200292" y="1909516"/>
            <a:ext cx="71162" cy="1727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C34B9A85-30F3-39F2-D580-865224FA8FF8}"/>
              </a:ext>
            </a:extLst>
          </p:cNvPr>
          <p:cNvCxnSpPr>
            <a:stCxn id="7" idx="1"/>
          </p:cNvCxnSpPr>
          <p:nvPr/>
        </p:nvCxnSpPr>
        <p:spPr>
          <a:xfrm flipH="1">
            <a:off x="708259" y="2305560"/>
            <a:ext cx="480213" cy="538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CEED6B44-553B-7066-CBDF-CA6886DB9396}"/>
              </a:ext>
            </a:extLst>
          </p:cNvPr>
          <p:cNvCxnSpPr>
            <a:cxnSpLocks/>
            <a:stCxn id="7" idx="3"/>
            <a:endCxn id="12" idx="3"/>
          </p:cNvCxnSpPr>
          <p:nvPr/>
        </p:nvCxnSpPr>
        <p:spPr>
          <a:xfrm>
            <a:off x="2628632" y="2305560"/>
            <a:ext cx="625714" cy="598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5AA984B4-AE53-5DE5-C346-7842A51B3190}"/>
              </a:ext>
            </a:extLst>
          </p:cNvPr>
          <p:cNvCxnSpPr>
            <a:stCxn id="7" idx="2"/>
            <a:endCxn id="10" idx="3"/>
          </p:cNvCxnSpPr>
          <p:nvPr/>
        </p:nvCxnSpPr>
        <p:spPr>
          <a:xfrm>
            <a:off x="1908552" y="2557588"/>
            <a:ext cx="0" cy="346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307CC91E-6837-A3BF-7876-9FFAFC54F945}"/>
              </a:ext>
            </a:extLst>
          </p:cNvPr>
          <p:cNvCxnSpPr>
            <a:stCxn id="9" idx="1"/>
            <a:endCxn id="18" idx="0"/>
          </p:cNvCxnSpPr>
          <p:nvPr/>
        </p:nvCxnSpPr>
        <p:spPr>
          <a:xfrm flipH="1">
            <a:off x="708259" y="5099424"/>
            <a:ext cx="1" cy="417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09732C71-2AFD-5393-5530-A933F9E199E3}"/>
              </a:ext>
            </a:extLst>
          </p:cNvPr>
          <p:cNvCxnSpPr>
            <a:stCxn id="10" idx="1"/>
            <a:endCxn id="19" idx="0"/>
          </p:cNvCxnSpPr>
          <p:nvPr/>
        </p:nvCxnSpPr>
        <p:spPr>
          <a:xfrm flipH="1">
            <a:off x="1908552" y="5099421"/>
            <a:ext cx="1" cy="4178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9903DA0D-C4D8-4707-8DAF-35830F908AB5}"/>
              </a:ext>
            </a:extLst>
          </p:cNvPr>
          <p:cNvCxnSpPr>
            <a:cxnSpLocks/>
            <a:stCxn id="12" idx="1"/>
            <a:endCxn id="20" idx="0"/>
          </p:cNvCxnSpPr>
          <p:nvPr/>
        </p:nvCxnSpPr>
        <p:spPr>
          <a:xfrm>
            <a:off x="3254347" y="5099421"/>
            <a:ext cx="3299" cy="388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B4CC7DD6-2ABE-32E4-6ED7-D3DC3700FEDD}"/>
              </a:ext>
            </a:extLst>
          </p:cNvPr>
          <p:cNvCxnSpPr>
            <a:stCxn id="8" idx="2"/>
            <a:endCxn id="14" idx="3"/>
          </p:cNvCxnSpPr>
          <p:nvPr/>
        </p:nvCxnSpPr>
        <p:spPr>
          <a:xfrm flipH="1">
            <a:off x="6388094" y="2586276"/>
            <a:ext cx="883360" cy="269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7D2F4356-9959-6510-5832-559F3B07993D}"/>
              </a:ext>
            </a:extLst>
          </p:cNvPr>
          <p:cNvCxnSpPr>
            <a:stCxn id="8" idx="2"/>
            <a:endCxn id="16" idx="3"/>
          </p:cNvCxnSpPr>
          <p:nvPr/>
        </p:nvCxnSpPr>
        <p:spPr>
          <a:xfrm>
            <a:off x="7271454" y="2586276"/>
            <a:ext cx="931077" cy="2574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52DC0894-BA80-80CB-4C8F-517A4CAB58EB}"/>
              </a:ext>
            </a:extLst>
          </p:cNvPr>
          <p:cNvCxnSpPr>
            <a:stCxn id="14" idx="1"/>
            <a:endCxn id="21" idx="0"/>
          </p:cNvCxnSpPr>
          <p:nvPr/>
        </p:nvCxnSpPr>
        <p:spPr>
          <a:xfrm>
            <a:off x="6388094" y="5159881"/>
            <a:ext cx="0" cy="2936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2FB5EEFC-4090-0EAE-3345-1F4E9F78A837}"/>
              </a:ext>
            </a:extLst>
          </p:cNvPr>
          <p:cNvCxnSpPr>
            <a:stCxn id="16" idx="1"/>
            <a:endCxn id="22" idx="0"/>
          </p:cNvCxnSpPr>
          <p:nvPr/>
        </p:nvCxnSpPr>
        <p:spPr>
          <a:xfrm flipH="1">
            <a:off x="8202530" y="5225662"/>
            <a:ext cx="1" cy="2915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01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6438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Профессиональными деформациями начинающих педагогов являются:</a:t>
            </a:r>
          </a:p>
          <a:p>
            <a:pPr algn="ctr"/>
            <a:endParaRPr lang="ru-RU" sz="11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учитывают психологические особенности детей и подростков, воспитывающихся в условиях детского дома;</a:t>
            </a:r>
          </a:p>
          <a:p>
            <a:pPr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понимают значимость ведения документации воспитателя детского дома;</a:t>
            </a:r>
          </a:p>
          <a:p>
            <a:pPr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испытывают затруднения в разработке рабочих программ воспитания,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ИПРиЖ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проектов…);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владеют способами, методами и технологиями:</a:t>
            </a:r>
          </a:p>
          <a:p>
            <a:pPr marL="457200" indent="-457200">
              <a:buAutoNum type="arabicParenR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«трудных подростков» (образовательная экспедиция, метод проектов, кейс-метод и др.); </a:t>
            </a:r>
          </a:p>
          <a:p>
            <a:pPr marL="457200" indent="-457200">
              <a:buAutoNum type="arabicParenR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285728"/>
            <a:ext cx="7929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деятельности Школы профессионального роста:</a:t>
            </a:r>
          </a:p>
          <a:p>
            <a:endParaRPr lang="ru-RU" sz="12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профессиональных компетенций для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становления субъектной позиции педагога детского дома в отношении своей педагогической деятельности.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sz="12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 разработать и реализовать Программу Школы профессионального роста;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 выявить потенциальные возможности и профессиональные дефициты начинающих воспитателей;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проводить мониторинг использования воспитателями  новых инструментов деятельности;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572428" cy="7274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A50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200" b="1" dirty="0">
              <a:solidFill>
                <a:srgbClr val="A5002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ru-RU" sz="20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1. Сокращение времени на социализацию начинающего педагога в новой профессиональной среде;</a:t>
            </a:r>
          </a:p>
          <a:p>
            <a:pPr>
              <a:spcAft>
                <a:spcPts val="800"/>
              </a:spcAft>
            </a:pPr>
            <a:endParaRPr lang="ru-RU" sz="8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2. Повышение профессионального мастерства педагогов, развитие профессиональных инициатив и активности;</a:t>
            </a:r>
          </a:p>
          <a:p>
            <a:pPr>
              <a:spcAft>
                <a:spcPts val="800"/>
              </a:spcAft>
            </a:pPr>
            <a:endParaRPr lang="ru-RU" sz="8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3. Увеличение доли педагогов, вовлеченных в процесс наставничества.</a:t>
            </a:r>
          </a:p>
          <a:p>
            <a:pPr>
              <a:spcAft>
                <a:spcPts val="800"/>
              </a:spcAft>
            </a:pPr>
            <a:endParaRPr lang="ru-RU" sz="20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Ожидаемый эффект:  успешное закрепление воспитателя в учреждении.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ru-RU" sz="20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800"/>
              </a:spcAft>
            </a:pPr>
            <a:endParaRPr lang="ru-RU" sz="20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800"/>
              </a:spcAft>
            </a:pPr>
            <a:endParaRPr lang="ru-RU" sz="20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rgbClr val="A5002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6050" y="142852"/>
            <a:ext cx="3067050" cy="314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Структура программы ШПР</a:t>
            </a:r>
            <a:endParaRPr lang="ru-RU" sz="1100" b="1" dirty="0">
              <a:effectLst/>
              <a:ea typeface="Calibri"/>
              <a:cs typeface="Times New Roman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16200000" flipH="1">
            <a:off x="5607852" y="750077"/>
            <a:ext cx="2714642" cy="2214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endCxn id="7" idx="1"/>
          </p:cNvCxnSpPr>
          <p:nvPr/>
        </p:nvCxnSpPr>
        <p:spPr>
          <a:xfrm>
            <a:off x="5848350" y="228600"/>
            <a:ext cx="1081104" cy="271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2466975" y="457200"/>
            <a:ext cx="520849" cy="257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929454" y="285727"/>
            <a:ext cx="2086866" cy="428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b="1" dirty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Модуль </a:t>
            </a:r>
            <a:r>
              <a:rPr lang="ru-RU" sz="1100" b="1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Апробационный</a:t>
            </a:r>
            <a:endParaRPr lang="ru-RU" sz="11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696" y="585787"/>
            <a:ext cx="2209800" cy="4000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b="1" dirty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effectLst/>
                <a:latin typeface="Times New Roman"/>
                <a:ea typeface="Calibri"/>
                <a:cs typeface="Times New Roman"/>
              </a:rPr>
              <a:t>Модуль Документация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986" y="1135380"/>
            <a:ext cx="2219997" cy="2276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 Знакомство с нормативно-правовой базой учреждения;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 работа с документацией 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воспитателя;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 планирование и организация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воспитательной работы в группе.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3" y="3143248"/>
            <a:ext cx="2143140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b="1" dirty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effectLst/>
                <a:latin typeface="Times New Roman"/>
                <a:ea typeface="Calibri"/>
                <a:cs typeface="Times New Roman"/>
              </a:rPr>
              <a:t>Модуль</a:t>
            </a:r>
            <a:r>
              <a:rPr lang="ru-RU" sz="11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dirty="0">
                <a:effectLst/>
                <a:latin typeface="Times New Roman"/>
                <a:ea typeface="Calibri"/>
                <a:cs typeface="Times New Roman"/>
              </a:rPr>
              <a:t>Психолого-педагогический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2097866" y="1545416"/>
            <a:ext cx="266225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858016" y="3286124"/>
            <a:ext cx="2143140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b="1" dirty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effectLst/>
                <a:latin typeface="Times New Roman"/>
                <a:ea typeface="Calibri"/>
                <a:cs typeface="Times New Roman"/>
              </a:rPr>
              <a:t>Модуль Методический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4622010" y="807222"/>
            <a:ext cx="97155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05350" y="1468756"/>
            <a:ext cx="1857375" cy="3619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effectLst/>
                <a:latin typeface="Times New Roman"/>
                <a:ea typeface="Calibri"/>
                <a:cs typeface="Times New Roman"/>
              </a:rPr>
              <a:t>Формы наставничества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3439" y="2000240"/>
            <a:ext cx="1928826" cy="2019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spcAft>
                <a:spcPts val="100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- </a:t>
            </a: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Групповое наставничество (</a:t>
            </a:r>
            <a:r>
              <a:rPr lang="ru-RU" sz="1400" kern="1200" dirty="0" err="1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наставник-наставляемые</a:t>
            </a: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)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- Индивидуальное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наставничество (наставник- наставляемый)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29455" y="4000504"/>
            <a:ext cx="2071701" cy="23574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Обучение современным формам  педагогической деятельности (технология организации проектной деятельности, образовательная экспедиция и др.)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3929066"/>
            <a:ext cx="2143140" cy="2286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- Психологическая поддержка педагогов, семинары, тренинги, проводимые психологами; 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- индивидуальные консультации по запросу.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143736" y="857232"/>
            <a:ext cx="1857420" cy="1285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воспитателями открытых занятий 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новым формам</a:t>
            </a:r>
          </a:p>
        </p:txBody>
      </p:sp>
    </p:spTree>
    <p:extLst>
      <p:ext uri="{BB962C8B-B14F-4D97-AF65-F5344CB8AC3E}">
        <p14:creationId xmlns:p14="http://schemas.microsoft.com/office/powerpoint/2010/main" val="297242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8E48B-1CF7-204E-D76E-3B3219A8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42473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ШПР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7DF507-7E69-7A12-0101-07DB9B19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923" y="1109545"/>
            <a:ext cx="129614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F6DC5D1-4EC6-DFE3-8495-ECBCFCEA1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9545"/>
            <a:ext cx="129614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32BFF82-5B1F-EB81-3599-0CA523F8B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27" y="1109545"/>
            <a:ext cx="129614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E0990FE5-DD76-5505-8BC8-11891AC6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89040"/>
            <a:ext cx="129614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40B8C336-0854-2DA4-0F4D-92A3719C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43000"/>
            <a:ext cx="1271053" cy="169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4AF7C16-983D-FFD9-62A2-BC4DB96FE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790" y="3822494"/>
            <a:ext cx="1271053" cy="169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0062D85-DCBC-0F5F-148F-5E37B7E06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201" y="3805768"/>
            <a:ext cx="1283598" cy="17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908ACC5-D0C3-EC42-094F-462B6AF557FC}"/>
              </a:ext>
            </a:extLst>
          </p:cNvPr>
          <p:cNvSpPr/>
          <p:nvPr/>
        </p:nvSpPr>
        <p:spPr>
          <a:xfrm>
            <a:off x="503549" y="2778934"/>
            <a:ext cx="1512166" cy="9513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Злотникова О.Н.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категория,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6991D1D5-F087-B250-F5D3-3383660F17B8}"/>
              </a:ext>
            </a:extLst>
          </p:cNvPr>
          <p:cNvSpPr/>
          <p:nvPr/>
        </p:nvSpPr>
        <p:spPr>
          <a:xfrm>
            <a:off x="2552936" y="2822539"/>
            <a:ext cx="1512166" cy="9513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Лукьянова О.А.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категория, воспитатель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9CD0810D-D3CB-708B-00CA-6FE57907E1D3}"/>
              </a:ext>
            </a:extLst>
          </p:cNvPr>
          <p:cNvSpPr/>
          <p:nvPr/>
        </p:nvSpPr>
        <p:spPr>
          <a:xfrm>
            <a:off x="4730316" y="2837737"/>
            <a:ext cx="1512166" cy="9513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Е.В.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категория,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01075AC-D9D5-B746-5B36-C83E01D3EF44}"/>
              </a:ext>
            </a:extLst>
          </p:cNvPr>
          <p:cNvSpPr/>
          <p:nvPr/>
        </p:nvSpPr>
        <p:spPr>
          <a:xfrm>
            <a:off x="6971723" y="2837737"/>
            <a:ext cx="1512166" cy="9513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Ермолаева А.Е.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категория,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0522551F-A625-340D-D39E-B8DD2931C43E}"/>
              </a:ext>
            </a:extLst>
          </p:cNvPr>
          <p:cNvSpPr/>
          <p:nvPr/>
        </p:nvSpPr>
        <p:spPr>
          <a:xfrm>
            <a:off x="994827" y="5484176"/>
            <a:ext cx="1512165" cy="9179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 И.В.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категория, воспитатель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EE905F1D-B54F-4D24-9113-A835E6C3663B}"/>
              </a:ext>
            </a:extLst>
          </p:cNvPr>
          <p:cNvSpPr/>
          <p:nvPr/>
        </p:nvSpPr>
        <p:spPr>
          <a:xfrm>
            <a:off x="3815917" y="5533959"/>
            <a:ext cx="1512165" cy="9361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Коротков К.Ю.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категория, воспитатель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1B844E5-A96C-597D-CAF6-75971467C6E3}"/>
              </a:ext>
            </a:extLst>
          </p:cNvPr>
          <p:cNvSpPr/>
          <p:nvPr/>
        </p:nvSpPr>
        <p:spPr>
          <a:xfrm>
            <a:off x="6260233" y="5533959"/>
            <a:ext cx="1512165" cy="9695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Вашлаева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М.А.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категория.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363863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28992" y="214290"/>
            <a:ext cx="185738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ШПР</a:t>
            </a:r>
          </a:p>
        </p:txBody>
      </p:sp>
      <p:sp>
        <p:nvSpPr>
          <p:cNvPr id="3" name="Овал 2"/>
          <p:cNvSpPr/>
          <p:nvPr/>
        </p:nvSpPr>
        <p:spPr>
          <a:xfrm>
            <a:off x="1107257" y="1928803"/>
            <a:ext cx="242889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Нормативная база</a:t>
            </a:r>
          </a:p>
        </p:txBody>
      </p:sp>
      <p:sp>
        <p:nvSpPr>
          <p:cNvPr id="4" name="Овал 3"/>
          <p:cNvSpPr/>
          <p:nvPr/>
        </p:nvSpPr>
        <p:spPr>
          <a:xfrm>
            <a:off x="5587464" y="1928802"/>
            <a:ext cx="2798622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Организационно-методические ресурсы</a:t>
            </a:r>
          </a:p>
        </p:txBody>
      </p:sp>
      <p:cxnSp>
        <p:nvCxnSpPr>
          <p:cNvPr id="7" name="Прямая со стрелкой 6"/>
          <p:cNvCxnSpPr>
            <a:cxnSpLocks/>
            <a:endCxn id="3" idx="0"/>
          </p:cNvCxnSpPr>
          <p:nvPr/>
        </p:nvCxnSpPr>
        <p:spPr>
          <a:xfrm flipH="1">
            <a:off x="2321703" y="785794"/>
            <a:ext cx="1107289" cy="1143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  <a:stCxn id="2" idx="3"/>
            <a:endCxn id="4" idx="0"/>
          </p:cNvCxnSpPr>
          <p:nvPr/>
        </p:nvCxnSpPr>
        <p:spPr>
          <a:xfrm>
            <a:off x="5286380" y="750075"/>
            <a:ext cx="1700395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658902" y="3571876"/>
            <a:ext cx="2655745" cy="2143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пространство:</a:t>
            </a:r>
          </a:p>
          <a:p>
            <a:pPr marL="228600" lvl="0" indent="-228600">
              <a:buClr>
                <a:srgbClr val="9BAFB5"/>
              </a:buClr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личные кабинеты наставников:</a:t>
            </a:r>
          </a:p>
          <a:p>
            <a:pPr marL="228600" lvl="0" indent="-228600">
              <a:buClr>
                <a:srgbClr val="9BAFB5"/>
              </a:buClr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библиотека;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«Шушенский ИМЦ» </a:t>
            </a:r>
          </a:p>
          <a:p>
            <a:pPr lvl="0">
              <a:buClr>
                <a:srgbClr val="9BAFB5"/>
              </a:buClr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(Совет наставников)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78695" y="3571876"/>
            <a:ext cx="2286016" cy="27146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ШПР;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ШПР;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назначении наставников;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лист наставника;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педагога на закрепление за ним наставника;</a:t>
            </a:r>
          </a:p>
          <a:p>
            <a:pPr marL="228600" lvl="0" indent="-228600">
              <a:buClr>
                <a:srgbClr val="9BAFB5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ШПР.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7C83C5-1909-BF56-4CA6-5EF99B11E812}"/>
              </a:ext>
            </a:extLst>
          </p:cNvPr>
          <p:cNvCxnSpPr>
            <a:cxnSpLocks/>
            <a:stCxn id="3" idx="4"/>
            <a:endCxn id="18" idx="0"/>
          </p:cNvCxnSpPr>
          <p:nvPr/>
        </p:nvCxnSpPr>
        <p:spPr>
          <a:xfrm>
            <a:off x="2321703" y="3286125"/>
            <a:ext cx="0" cy="2857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669ABFA-DB71-60F2-53F5-F12C94FB983D}"/>
              </a:ext>
            </a:extLst>
          </p:cNvPr>
          <p:cNvCxnSpPr>
            <a:stCxn id="4" idx="4"/>
            <a:endCxn id="17" idx="0"/>
          </p:cNvCxnSpPr>
          <p:nvPr/>
        </p:nvCxnSpPr>
        <p:spPr>
          <a:xfrm>
            <a:off x="6986775" y="3214686"/>
            <a:ext cx="0" cy="3571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715304" cy="8572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Организация проектной деятельности в детском доме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4"/>
            <a:ext cx="8429684" cy="4713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A50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проектной компетенции воспитателя детского дома.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A50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Познакомить с технологией проектирования.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Составить индивидуальный образовательный маршрут воспитателей по освоению технологии проектирования.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Оказывать воспитателям методическую поддержку в ходе подготовки их воспитанников к участию в конкурсах разного уровня.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000" b="1" dirty="0">
                <a:solidFill>
                  <a:srgbClr val="A50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 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Высокий уровень включенности воспитателей в проектную деятельность, развитие личностного, творческого и педагогического потенциала наставляемых.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Конкурсные достижения воспитанников.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Решение проблем между детьми группы (сплочение детско-взрослого коллектива, личностный рост и активное формирование жизненной позиции воспитанников).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9b574a7f2517b87606b8abc619a135e6520bebe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774</Words>
  <Application>Microsoft Office PowerPoint</Application>
  <PresentationFormat>Экран (4:3)</PresentationFormat>
  <Paragraphs>176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  Проектная деятельность  как инструмент наставничества  в рамках  «Школы профессионального роста»  </vt:lpstr>
      <vt:lpstr>Воспитательский состав КГКУ «Шушенский детский дом»</vt:lpstr>
      <vt:lpstr>Презентация PowerPoint</vt:lpstr>
      <vt:lpstr>Презентация PowerPoint</vt:lpstr>
      <vt:lpstr>Презентация PowerPoint</vt:lpstr>
      <vt:lpstr>Презентация PowerPoint</vt:lpstr>
      <vt:lpstr>Кадровый состав ШПР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Сине-зеленые формы</dc:title>
  <dc:creator>obstinate</dc:creator>
  <dc:description>Шаблон презентации с сайта https://presentation-creation.ru/</dc:description>
  <cp:lastModifiedBy>Вероника Ивановна</cp:lastModifiedBy>
  <cp:revision>456</cp:revision>
  <dcterms:created xsi:type="dcterms:W3CDTF">2018-02-25T09:09:03Z</dcterms:created>
  <dcterms:modified xsi:type="dcterms:W3CDTF">2023-12-04T04:08:00Z</dcterms:modified>
</cp:coreProperties>
</file>