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70" r:id="rId5"/>
    <p:sldId id="271" r:id="rId6"/>
    <p:sldId id="272" r:id="rId7"/>
    <p:sldId id="259" r:id="rId8"/>
    <p:sldId id="273" r:id="rId9"/>
    <p:sldId id="274" r:id="rId10"/>
    <p:sldId id="262" r:id="rId11"/>
    <p:sldId id="275" r:id="rId12"/>
    <p:sldId id="266" r:id="rId13"/>
    <p:sldId id="276" r:id="rId14"/>
    <p:sldId id="277" r:id="rId15"/>
    <p:sldId id="278" r:id="rId16"/>
    <p:sldId id="279" r:id="rId17"/>
    <p:sldId id="280" r:id="rId18"/>
    <p:sldId id="269" r:id="rId1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30" d="100"/>
          <a:sy n="130" d="100"/>
        </p:scale>
        <p:origin x="-1152" y="3126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B3DEB-AAE5-4351-AEDD-92AD672DD205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47FD15-43B9-4980-A60A-7B8614D41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035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Добрый день, уважаемые коллеги! Ольга Николаевна – воспитатель, Оксана Викторовна – педагог-психолог.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рамках подготовки к форуму современных педагогических практик была поставлена задача представить новые разработки в сфере наставничества, и внедрение их в работу учреждения.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Сегодня мы представим вам образовательный проект «Диалогичный уклад учреждения. Диалог как инструмент и предмет наставничества».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детском коллективе, что не секрет, часто случаются различные конфликтные ситуации, которые зачастую дети стремятся решить с помощью силы. Навязывается решение более сильного, старшего, авторитетного воспитанника.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Причинами таких действий могут быть: неумение конструктивно выходить из конфликтных или спорных ситуаций, обсуждать и рассматривать проблему с разных позиций, слышать друг друга.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Развитие у воспитанников навыка диалогового общения может способствовать разрешению конфликтных ситуаций мирным путем.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Практическая значимость</a:t>
            </a:r>
            <a:r>
              <a:rPr lang="ru-RU" dirty="0"/>
              <a:t> состоит в подборке комплекса </a:t>
            </a:r>
            <a:r>
              <a:rPr lang="ru-RU" dirty="0">
                <a:solidFill>
                  <a:srgbClr val="FF0000"/>
                </a:solidFill>
              </a:rPr>
              <a:t>техник</a:t>
            </a:r>
            <a:r>
              <a:rPr lang="ru-RU" dirty="0"/>
              <a:t>, направленных на развитие умений диалогической речи воспитателей и воспитанников, овладев которой участники проекта могут стать наставниками. Воспитатели как наставники у старших детей группы,  а старшие воспитанники получат возможность более уверенно, свободно  и продуктивно общаться с ровесниками и быть наставниками младших детей, учить диалогическому общению.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экране вы видите цель проекта. Это –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овладение воспитанниками навыков диалогового общения через реализацию проекта «На равных»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Диалог – это особый инструмент, который дан нам как уникальная возможность  раскрыть не только потаенные чувства собеседника, но так же свои собственные. Диалог позволяет войти в ту часть нашей жизни, которая наполнена словами, чувствами, мыслями, ощущениями – всем тем, что делает наше существование понятным для нас самих и окружающих.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Практическая деятельность наставника должна быть направлена на развитие у воспитанников разнообразных речевых действий:</a:t>
            </a:r>
          </a:p>
          <a:p>
            <a:pPr>
              <a:buFontTx/>
              <a:buChar char="-"/>
            </a:pPr>
            <a:r>
              <a:rPr lang="ru-RU" dirty="0"/>
              <a:t>Обучение говорению в диалогической форме, поддерживающих двустороннюю активность; </a:t>
            </a:r>
          </a:p>
          <a:p>
            <a:pPr>
              <a:buFontTx/>
              <a:buChar char="-"/>
            </a:pPr>
            <a:r>
              <a:rPr lang="ru-RU" dirty="0"/>
              <a:t>создание коммуникативных ситуаций для моделирования диалогического общения.</a:t>
            </a:r>
          </a:p>
          <a:p>
            <a:pPr>
              <a:buFontTx/>
              <a:buChar char="-"/>
            </a:pPr>
            <a:endParaRPr lang="ru-RU" dirty="0"/>
          </a:p>
          <a:p>
            <a:r>
              <a:rPr lang="ru-RU" b="1" dirty="0"/>
              <a:t>Тем самым наставник решает следующие задачи:</a:t>
            </a:r>
          </a:p>
          <a:p>
            <a:pPr marL="228600" indent="-228600">
              <a:buAutoNum type="arabicPeriod"/>
            </a:pPr>
            <a:r>
              <a:rPr lang="ru-RU" dirty="0"/>
              <a:t>Выявляет запрос наставляемого через обсуждение проблем;</a:t>
            </a:r>
          </a:p>
          <a:p>
            <a:pPr marL="228600" indent="-228600">
              <a:buAutoNum type="arabicPeriod"/>
            </a:pPr>
            <a:r>
              <a:rPr lang="ru-RU" dirty="0"/>
              <a:t>Мотивирует к освоению нового опыта;</a:t>
            </a:r>
          </a:p>
          <a:p>
            <a:pPr marL="228600" indent="-228600">
              <a:buAutoNum type="arabicPeriod"/>
            </a:pPr>
            <a:r>
              <a:rPr lang="ru-RU" dirty="0"/>
              <a:t>Осуществляет обратную связь в ходе освоения нового опыта.</a:t>
            </a:r>
          </a:p>
          <a:p>
            <a:pPr marL="228600" indent="-228600">
              <a:buAutoNum type="arabicPeriod"/>
            </a:pPr>
            <a:r>
              <a:rPr lang="ru-RU" dirty="0"/>
              <a:t>Удерживает сам структуру диалога и учит наставляемого.</a:t>
            </a:r>
          </a:p>
          <a:p>
            <a:pPr>
              <a:buFontTx/>
              <a:buChar char="-"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Саму структуру диалога вы видите на экране.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Так же можно выделить характеристики диалога: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равномерное распределение ответственности его участников за выполнение коммуникации;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высокая степень импровизации;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направленность на адресата;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постоянное переключение выступающих в роли говорящих и слушающих.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47FD15-43B9-4980-A60A-7B8614D4120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kissanc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628800"/>
            <a:ext cx="8784976" cy="252028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b="1" i="1" dirty="0"/>
              <a:t>«Построение жизненного сценария семьи</a:t>
            </a:r>
            <a:r>
              <a:rPr lang="en-US" b="1" i="1" dirty="0"/>
              <a:t> </a:t>
            </a:r>
            <a:r>
              <a:rPr lang="ru-RU" b="1" i="1" dirty="0"/>
              <a:t> как форма сопровождения»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35288" y="4797152"/>
            <a:ext cx="6408712" cy="1124744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Ермолаева Анна Евгеньевна, педагог-психолог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32656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Краевое государственное казенное учреждение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детей-сирот и детей, оставшихся без попечения родителей 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Шушенский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детский дом»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39552" y="6021288"/>
            <a:ext cx="1188640" cy="83671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2024 год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2648" y="1844824"/>
            <a:ext cx="8153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Сформированы ясные и реалистичные представления о ближайшем своем будущем;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Умеет планировать и ставить перед собой реалистичные цели;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Сформированы новые личностные образования (волевые, эмоциональные, коммуникативные).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конструирования образа будущего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43608" y="1844824"/>
            <a:ext cx="712879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36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8600"/>
            <a:ext cx="8640960" cy="990600"/>
          </a:xfrm>
        </p:spPr>
        <p:txBody>
          <a:bodyPr>
            <a:no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Основные этапы формирования будущего образа: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204864"/>
            <a:ext cx="734481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Этап.  Вовлечение.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Устанавливаются доверительные и уважительные рабочие отношения. Иногда это может произойти за считанные секунды, иногда отсутствие вовлечения может ощущаться неделями. Во время беседы вовлечение можно усилить.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этап. Фокусирование.</a:t>
            </a:r>
          </a:p>
          <a:p>
            <a:pPr marL="0" indent="0" algn="just">
              <a:buNone/>
            </a:pPr>
            <a:r>
              <a:rPr lang="ru-RU" dirty="0"/>
              <a:t>	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этапе через технику «Колесо баланса» оцениваются предложенные сферы жизни. Это техника удобна тем, что участники лучше воспринимают информацию в графическом виде. Могут наглядно оценить как сбалансирована его жизнь. В диалоге, в ходе рассуждения выявляет причину возникновения трудностей (Почему?).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52B6C3-971C-C14F-B53D-CFA41EC88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8" y="358927"/>
            <a:ext cx="9144000" cy="8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50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этап. Побуждение.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На данном этапе в ходе беседы, субъект озвучивает аргументы в пользу изменения. Через практику «Чудесный день» превращает проблему (трудность) в цель. Находит ресурс в настоящей картине мира субъекта, на который делается в дальнейшем опора.  Определяет значимые ценности для каждой сферы.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1CEEC8-6A58-FD40-FADE-B35BD53E7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927"/>
            <a:ext cx="9144000" cy="8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28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1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Этап. Планирование.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Этот этап гибкий и может подлежать корректировке. Субъект составляет конкретный план действий для решения проблемы с опорой на значимые ценности. Оценивает на эффективность варианты выбора с учетом возникших трудностей.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Делая самостоятельно выбор, субъект берет на себя ответственность и, таким образом, становится более замотивированным на выполнение своих  желаний. Важно, чтобы поставленные цели были реалистичны, и особенно важно, чтобы субъект знал: результаты он обязательно будет обсуждать вместе с психологом. Если что-то не получается, то специалист помогает субъекту найти другие пути выхода из ситуации до тех пор, пока ситуация не разрешится.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DD8AC25-44A1-0DED-5C0B-0F346BD23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03" y="286096"/>
            <a:ext cx="9144000" cy="8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73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Этап Рефлексивно- оценочный.</a:t>
            </a:r>
          </a:p>
          <a:p>
            <a:pPr marL="0" indent="0" algn="just">
              <a:buNone/>
            </a:pPr>
            <a:r>
              <a:rPr lang="ru-RU" dirty="0"/>
              <a:t>	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на завершении работы.   Психолог просит субъекта подытожить, что же происходило во время их встречи: например, к каким важным идеям они пришли, какие планы на будущее составили.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Обычно обобщение занимает от двух до четырех минут. Это позволяет, во-первых, обучить субъекта уделять внимание процессу беседы; во-вторых, психологу проверить собственную эффективность.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7F2974-FB83-AECF-68AB-25ACF0F8C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76" y="287240"/>
            <a:ext cx="9144000" cy="8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Участник уходит с беседы с визуальной схемой, которая побуждает его проводить анализ связи настоящего и будущего, побуждает размышлять о собственной ответственности за то, что он хочет получить в жизни.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Имеет сформированный план своих дальнейших действий.</a:t>
            </a:r>
          </a:p>
        </p:txBody>
      </p:sp>
    </p:spTree>
    <p:extLst>
      <p:ext uri="{BB962C8B-B14F-4D97-AF65-F5344CB8AC3E}">
        <p14:creationId xmlns:p14="http://schemas.microsoft.com/office/powerpoint/2010/main" val="2013645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Краевое государственное казенное учреждение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детей-сирот и детей, оставшихся без попечения родителей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Шушенский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детский дом»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2548880"/>
          </a:xfrm>
        </p:spPr>
        <p:txBody>
          <a:bodyPr/>
          <a:lstStyle/>
          <a:p>
            <a:pPr marL="0" indent="0">
              <a:buNone/>
            </a:pP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«Построение жизненного сценария семьи как форма сопровождения »</a:t>
            </a:r>
          </a:p>
          <a:p>
            <a:pPr marL="0" indent="0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Задать вопросы и получить полную информацию о практике можно по электронной почте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телефонам: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43711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Ермолаева Анна Евгеньевна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kissanca@mail.ru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8913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5664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82550" indent="3175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Проблема готовности воспитанников детских домов к самостоятельному проживанию является в настоящее время актуальной. Анализ показал, что одной из причин несформированного образа будущего «Жизненного сценария»  у детей и их родителей, это нечеткое представление образа, который носит дисфункциональный характер и приводит к аморальному образу жизни. </a:t>
            </a:r>
          </a:p>
          <a:p>
            <a:pPr marL="82550" indent="3175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	Одно из направлений сопровождения семьи в комплексном центре, эта работа психолога, направленная на повышение психологической компетентности родителей, развитие мотивационного и воспитательного ресурса, оптимизацию детско-родительских отношений, подготовка к самостоятельной жизни воспитанников. Работа со взрослыми и детьми строится с использованием приемов семейного консультирования и представляет собой формирование адаптивного образа будущего у воспитанников и у родителей, через которое образуется новое жизненное качество семьи — адаптивность, то есть способность личности в ней самостоятельно достигать относительного равновесия в отношениях с собой и окружающими как в благоприятных, так и в экстремальных жизненных ситуациях.  </a:t>
            </a: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8600"/>
            <a:ext cx="8676456" cy="990600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«Жизненного сценария» у родителей направленно на коррекцию асоциального поведения и решение трудностей в следующих направлениях: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988840"/>
            <a:ext cx="8153400" cy="4495800"/>
          </a:xfrm>
        </p:spPr>
        <p:txBody>
          <a:bodyPr>
            <a:normAutofit fontScale="55000" lnSpcReduction="20000"/>
          </a:bodyPr>
          <a:lstStyle/>
          <a:p>
            <a:pPr marL="273050" indent="-1588">
              <a:buClrTx/>
              <a:buSzPct val="100000"/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воспитание детей в семье (решение проблем школьной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дезадаптации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диагностика и коррекция отклоняющегося поведения, педагогический «ликбез», помощь в правовых вопросах);</a:t>
            </a:r>
          </a:p>
          <a:p>
            <a:pPr marL="273050" indent="-1588">
              <a:buClrTx/>
              <a:buSzPct val="100000"/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проблемы внутреннего и внешнего общения семьи (помощь в налаживании нормального общения как внутри семьи, так и ее ближайшего окружения, содействие в разрешении внутрисемейных конфликтов и т.д.);</a:t>
            </a:r>
          </a:p>
          <a:p>
            <a:pPr marL="273050" indent="-1588">
              <a:buClrTx/>
              <a:buSzPct val="100000"/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пропаганда здорового образа жизни (профилактика детской заболеваемости, наркомании, токсикомании, алкоголизма); </a:t>
            </a:r>
          </a:p>
          <a:p>
            <a:pPr marL="273050" indent="-1588">
              <a:buClrTx/>
              <a:buSzPct val="100000"/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духовно-ценностные ориентации (семейные устои и традиции, расхождения в ценностных ориентациях членов семьи); </a:t>
            </a:r>
          </a:p>
          <a:p>
            <a:pPr marL="273050" indent="-1588">
              <a:buClrTx/>
              <a:buSzPct val="100000"/>
              <a:buFont typeface="Arial" pitchFamily="34" charset="0"/>
              <a:buChar char="•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организация жизнедеятельности (привитие навыков гигиены детям, организация в квартире уголка для подготовки уроков и отдыха ребенка, организация контроля внешкольного пребывания ребенка, его досуга).</a:t>
            </a:r>
          </a:p>
          <a:p>
            <a:pPr marL="273050" indent="-1588">
              <a:buClrTx/>
              <a:buSzPct val="100000"/>
              <a:buFont typeface="Arial" pitchFamily="34" charset="0"/>
              <a:buChar char="•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/>
              <a:t>Причины, которые приводят к деструктивному образу жизни у детей, оставшихся без попечения родителей: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копирует поступки, способы выражения мыслей и чувств своих неблагополучных родителей;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жизни родителей оказывает на детей такое сильное воздействие, что на протяжении всей жизни они вновь и вновь возвращаются к его повторению;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Подсознательная программа «наследие предков», заложенная в человеке семьей, действует в течение всей жизни и формирует жизненные цели, определяет устои, убеждения, ценности, умение выражать чувства;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Попадая в новые условия, ребенок с особой силой стремится вернуться к прежней жизни;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585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компоненты образа будущего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9592" y="1556791"/>
            <a:ext cx="8064896" cy="509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64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воспитанников и их кровных родителей отсутствует адаптивный образ будущего, который способствует  восстановлению кровной семьи и развитию ответственного поведения.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85697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916832"/>
            <a:ext cx="8496944" cy="4608512"/>
          </a:xfrm>
        </p:spPr>
        <p:txBody>
          <a:bodyPr>
            <a:normAutofit lnSpcReduction="10000"/>
          </a:bodyPr>
          <a:lstStyle/>
          <a:p>
            <a:pPr marL="273050" indent="-1588">
              <a:buNone/>
            </a:pPr>
            <a:r>
              <a:rPr lang="ru-RU" sz="32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Глобальная цель: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Сохранение, поддержка и восстановление отношений с кровными родителями и родственниками.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-1588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Локальная цель: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itchFamily="18" charset="0"/>
              </a:rPr>
              <a:t>Ф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ормирование адаптивных форм поведения (умение самостоятельно преодолевать жизненные трудности и проблемы).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indent="-1588"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Целевая группа: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3050" indent="-1588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воспитанники в возрасте 10-18 лет;</a:t>
            </a:r>
          </a:p>
          <a:p>
            <a:pPr marL="273050" indent="-1588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биологические семьи, находящиеся в кризисной ситуации.</a:t>
            </a:r>
          </a:p>
          <a:p>
            <a:pPr marL="273050" indent="-1588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60648"/>
            <a:ext cx="84969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1588">
              <a:buNone/>
            </a:pP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2648" y="16288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Развить мотивацию на сохранение и поддержание родственных отношений.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Научить техникам построения жизненного сценария.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Воспитать ответственное отношение к своему будущему с учетом личностной системой ценностей.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42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Проектирование жизненного сценария осуществляется через: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информирование;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постановка задач;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планирование действий;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самоанализ (рефлексирование);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наблюдение;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активизация ресурсов;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открытые вопросы;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техники: «Колесо баланса», «Чудесный день»;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Сократовский диалог. </a:t>
            </a:r>
          </a:p>
        </p:txBody>
      </p:sp>
    </p:spTree>
    <p:extLst>
      <p:ext uri="{BB962C8B-B14F-4D97-AF65-F5344CB8AC3E}">
        <p14:creationId xmlns:p14="http://schemas.microsoft.com/office/powerpoint/2010/main" val="918387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2182</TotalTime>
  <Words>1455</Words>
  <Application>Microsoft Office PowerPoint</Application>
  <PresentationFormat>Экран (4:3)</PresentationFormat>
  <Paragraphs>106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Times New Roman</vt:lpstr>
      <vt:lpstr>Tw Cen MT</vt:lpstr>
      <vt:lpstr>Wingdings</vt:lpstr>
      <vt:lpstr>Wingdings 2</vt:lpstr>
      <vt:lpstr>Обычная</vt:lpstr>
      <vt:lpstr> «Построение жизненного сценария семьи  как форма сопровождения»</vt:lpstr>
      <vt:lpstr>АКТУАЛЬНОСТЬ</vt:lpstr>
      <vt:lpstr> Формирование «Жизненного сценария» у родителей направленно на коррекцию асоциального поведения и решение трудностей в следующих направлениях:  </vt:lpstr>
      <vt:lpstr>Причины, которые приводят к деструктивному образу жизни у детей, оставшихся без попечения родителей: </vt:lpstr>
      <vt:lpstr>Основные компоненты образа будущего</vt:lpstr>
      <vt:lpstr>Проблема </vt:lpstr>
      <vt:lpstr>Презентация PowerPoint</vt:lpstr>
      <vt:lpstr> Задачи : </vt:lpstr>
      <vt:lpstr>Проектирование жизненного сценария осуществляется через:</vt:lpstr>
      <vt:lpstr>Ожидаемые результаты:</vt:lpstr>
      <vt:lpstr>Схема конструирования образа будущего</vt:lpstr>
      <vt:lpstr>Основные этапы формирования будущего образа: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Результат:</vt:lpstr>
      <vt:lpstr>Краевое государственное казенное учреждение  для детей-сирот и детей, оставшихся без попечения родителей  «Шушенский  детский дом»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проект  «Медиация как личностная компетенция: наставничество в медиации»</dc:title>
  <dc:creator>Марина</dc:creator>
  <cp:lastModifiedBy>Дэка ВИ</cp:lastModifiedBy>
  <cp:revision>210</cp:revision>
  <cp:lastPrinted>2025-01-14T06:37:12Z</cp:lastPrinted>
  <dcterms:created xsi:type="dcterms:W3CDTF">2023-10-31T09:44:42Z</dcterms:created>
  <dcterms:modified xsi:type="dcterms:W3CDTF">2025-01-15T07:07:14Z</dcterms:modified>
</cp:coreProperties>
</file>