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70" r:id="rId4"/>
    <p:sldId id="271" r:id="rId5"/>
    <p:sldId id="267" r:id="rId6"/>
    <p:sldId id="275" r:id="rId7"/>
    <p:sldId id="272" r:id="rId8"/>
    <p:sldId id="273" r:id="rId9"/>
    <p:sldId id="274" r:id="rId10"/>
    <p:sldId id="276" r:id="rId11"/>
    <p:sldId id="277" r:id="rId12"/>
    <p:sldId id="278" r:id="rId1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624" autoAdjust="0"/>
  </p:normalViewPr>
  <p:slideViewPr>
    <p:cSldViewPr>
      <p:cViewPr>
        <p:scale>
          <a:sx n="80" d="100"/>
          <a:sy n="80" d="100"/>
        </p:scale>
        <p:origin x="-1674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247" cy="496651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26" y="1"/>
            <a:ext cx="2946246" cy="496651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r">
              <a:defRPr sz="1200"/>
            </a:lvl1pPr>
          </a:lstStyle>
          <a:p>
            <a:fld id="{CC2ADD44-4392-4588-99EC-02D7CBB3A212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98" tIns="46049" rIns="92098" bIns="4604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88" y="4715788"/>
            <a:ext cx="5439101" cy="4468260"/>
          </a:xfrm>
          <a:prstGeom prst="rect">
            <a:avLst/>
          </a:prstGeom>
        </p:spPr>
        <p:txBody>
          <a:bodyPr vert="horz" lIns="92098" tIns="46049" rIns="92098" bIns="4604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977"/>
            <a:ext cx="2946247" cy="496650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26" y="9429977"/>
            <a:ext cx="2946246" cy="496650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r">
              <a:defRPr sz="1200"/>
            </a:lvl1pPr>
          </a:lstStyle>
          <a:p>
            <a:fld id="{3513C7A1-1B6E-412E-83F8-59FCE534D7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107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890"/>
            <a:ext cx="9144000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508" y="1772816"/>
            <a:ext cx="8856984" cy="3888432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 fontScale="70000" lnSpcReduction="20000"/>
          </a:bodyPr>
          <a:lstStyle/>
          <a:p>
            <a:pPr algn="l"/>
            <a:r>
              <a:rPr lang="ru-RU" sz="2700" b="1" dirty="0" smtClean="0">
                <a:solidFill>
                  <a:srgbClr val="FF0000"/>
                </a:solidFill>
                <a:latin typeface="Lucida Console" panose="020B0609040504020204" pitchFamily="49" charset="0"/>
              </a:rPr>
              <a:t>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Lucida Console" panose="020B0609040504020204" pitchFamily="49" charset="0"/>
              </a:rPr>
              <a:t>клуб для приёмных семей</a:t>
            </a:r>
          </a:p>
          <a:p>
            <a:r>
              <a:rPr lang="ru-RU" sz="2700" b="1" i="1" dirty="0" smtClean="0">
                <a:solidFill>
                  <a:srgbClr val="002060"/>
                </a:solidFill>
                <a:latin typeface="Lucida Console" panose="020B0609040504020204" pitchFamily="49" charset="0"/>
              </a:rPr>
              <a:t> </a:t>
            </a:r>
          </a:p>
          <a:p>
            <a:r>
              <a:rPr lang="ru-RU" sz="4000" b="1" i="1" dirty="0" smtClean="0">
                <a:solidFill>
                  <a:srgbClr val="FF0000"/>
                </a:solidFill>
                <a:latin typeface="Lucida Console" panose="020B0609040504020204" pitchFamily="49" charset="0"/>
              </a:rPr>
              <a:t>  </a:t>
            </a:r>
            <a:r>
              <a:rPr lang="ru-RU" sz="4400" b="1" i="1" dirty="0" smtClean="0">
                <a:solidFill>
                  <a:srgbClr val="FF0000"/>
                </a:solidFill>
                <a:latin typeface="Lucida Console" panose="020B0609040504020204" pitchFamily="49" charset="0"/>
              </a:rPr>
              <a:t>«Мы рядом, мы</a:t>
            </a:r>
            <a:r>
              <a:rPr lang="ru-RU" sz="4400" b="1" i="1" dirty="0">
                <a:solidFill>
                  <a:srgbClr val="FF0000"/>
                </a:solidFill>
                <a:latin typeface="Lucida Console" panose="020B0609040504020204" pitchFamily="49" charset="0"/>
              </a:rPr>
              <a:t> вместе!» </a:t>
            </a:r>
            <a:endParaRPr lang="ru-RU" sz="4400" b="1" i="1" dirty="0" smtClean="0">
              <a:solidFill>
                <a:srgbClr val="FF0000"/>
              </a:solidFill>
              <a:latin typeface="Lucida Console" panose="020B0609040504020204" pitchFamily="49" charset="0"/>
            </a:endParaRPr>
          </a:p>
          <a:p>
            <a:pPr algn="r"/>
            <a:endParaRPr lang="ru-RU" sz="1800" i="1" dirty="0" smtClean="0">
              <a:solidFill>
                <a:schemeClr val="tx2">
                  <a:lumMod val="75000"/>
                </a:schemeClr>
              </a:solidFill>
              <a:latin typeface="Lucida Console" panose="020B0609040504020204" pitchFamily="49" charset="0"/>
            </a:endParaRPr>
          </a:p>
          <a:p>
            <a:pPr algn="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Коллективный проект </a:t>
            </a:r>
          </a:p>
          <a:p>
            <a:pPr algn="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психолого-педагогической службы. </a:t>
            </a:r>
          </a:p>
          <a:p>
            <a:pPr algn="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Григорьева Е. В.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Даценко С. А.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ru-RU" sz="15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Елпашева</a:t>
            </a:r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 В.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ru-RU" sz="15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Крашенинина</a:t>
            </a:r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 И.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Скурыгина Т. Н. </a:t>
            </a:r>
          </a:p>
          <a:p>
            <a:pPr algn="r"/>
            <a:endParaRPr lang="ru-RU" sz="1500" b="1" i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800" i="1" dirty="0" smtClean="0">
                <a:solidFill>
                  <a:schemeClr val="tx2">
                    <a:lumMod val="75000"/>
                  </a:schemeClr>
                </a:solidFill>
                <a:latin typeface="Lucida Console" panose="020B0609040504020204" pitchFamily="49" charset="0"/>
              </a:rPr>
              <a:t> </a:t>
            </a:r>
            <a:r>
              <a:rPr lang="ru-RU" sz="4400" i="1" dirty="0" smtClean="0">
                <a:solidFill>
                  <a:schemeClr val="tx2">
                    <a:lumMod val="75000"/>
                  </a:schemeClr>
                </a:solidFill>
                <a:latin typeface="Lucida Console" panose="020B0609040504020204" pitchFamily="49" charset="0"/>
              </a:rPr>
              <a:t>          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188640"/>
            <a:ext cx="5688632" cy="1337886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Родина</a:t>
            </a:r>
            <a:r>
              <a:rPr lang="ru-RU" sz="28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28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28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97" y="0"/>
            <a:ext cx="2448272" cy="23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682" y="692696"/>
            <a:ext cx="1118102" cy="67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115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828"/>
            <a:ext cx="9288016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120680" cy="966765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Россия</a:t>
            </a:r>
            <a:r>
              <a:rPr lang="ru-RU" sz="28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28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28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72219"/>
            <a:ext cx="2448272" cy="23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49" y="557434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526526"/>
            <a:ext cx="885698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 smtClean="0">
                <a:solidFill>
                  <a:srgbClr val="002060"/>
                </a:solidFill>
              </a:rPr>
              <a:t>                  </a:t>
            </a:r>
            <a:r>
              <a:rPr lang="ru-RU" sz="2400" b="1" i="1" dirty="0" smtClean="0">
                <a:solidFill>
                  <a:srgbClr val="002060"/>
                </a:solidFill>
              </a:rPr>
              <a:t>Сроки проведения  проекта:</a:t>
            </a:r>
          </a:p>
          <a:p>
            <a:pPr algn="ctr"/>
            <a:endParaRPr lang="ru-RU" sz="2400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i="1" dirty="0" smtClean="0">
                <a:solidFill>
                  <a:srgbClr val="002060"/>
                </a:solidFill>
              </a:rPr>
              <a:t>с февраля 2017 года по февраль 2018 года:</a:t>
            </a:r>
          </a:p>
          <a:p>
            <a:pPr algn="ctr"/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Анализ по реализации проекта: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srgbClr val="002060"/>
                </a:solidFill>
              </a:rPr>
              <a:t>Отчёт по реализации проекта на методическом объединении.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srgbClr val="002060"/>
                </a:solidFill>
              </a:rPr>
              <a:t>Создание банка данных о приёмных родителей.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srgbClr val="002060"/>
                </a:solidFill>
              </a:rPr>
              <a:t>Создание методической копилки по сопровождению воспитанников в приёмных семьях.</a:t>
            </a:r>
            <a:endParaRPr lang="ru-RU" sz="2000" i="1" dirty="0">
              <a:solidFill>
                <a:srgbClr val="002060"/>
              </a:solidFill>
            </a:endParaRPr>
          </a:p>
          <a:p>
            <a:pPr algn="ctr"/>
            <a:endParaRPr lang="ru-RU" sz="2400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i="1" dirty="0" smtClean="0">
                <a:solidFill>
                  <a:srgbClr val="002060"/>
                </a:solidFill>
              </a:rPr>
              <a:t> </a:t>
            </a:r>
            <a:endParaRPr lang="ru-RU" sz="2400" i="1" dirty="0" smtClean="0">
              <a:solidFill>
                <a:schemeClr val="tx2"/>
              </a:solidFill>
            </a:endParaRPr>
          </a:p>
          <a:p>
            <a:pPr algn="ctr"/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endParaRPr lang="ru-RU" sz="2400" i="1" dirty="0">
              <a:solidFill>
                <a:srgbClr val="002060"/>
              </a:solidFill>
            </a:endParaRPr>
          </a:p>
          <a:p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85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828"/>
            <a:ext cx="9288016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120680" cy="966765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Россия</a:t>
            </a:r>
            <a:r>
              <a:rPr lang="ru-RU" sz="28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28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28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72219"/>
            <a:ext cx="2448272" cy="23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49" y="557434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526526"/>
            <a:ext cx="8856984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 smtClean="0">
                <a:solidFill>
                  <a:srgbClr val="002060"/>
                </a:solidFill>
              </a:rPr>
              <a:t>                  </a:t>
            </a:r>
            <a:r>
              <a:rPr lang="ru-RU" sz="2400" b="1" i="1" dirty="0" smtClean="0">
                <a:solidFill>
                  <a:schemeClr val="tx2"/>
                </a:solidFill>
              </a:rPr>
              <a:t>Планируемый  результат проекта:</a:t>
            </a:r>
          </a:p>
          <a:p>
            <a:pPr algn="ctr"/>
            <a:endParaRPr lang="ru-RU" sz="2400" i="1" dirty="0" smtClean="0">
              <a:solidFill>
                <a:schemeClr val="tx2"/>
              </a:solidFill>
            </a:endParaRPr>
          </a:p>
          <a:p>
            <a:r>
              <a:rPr lang="ru-RU" sz="2200" i="1" dirty="0" smtClean="0">
                <a:solidFill>
                  <a:schemeClr val="tx2"/>
                </a:solidFill>
              </a:rPr>
              <a:t>- организован  полезный и активный досуг членов семейного клуба;</a:t>
            </a:r>
          </a:p>
          <a:p>
            <a:r>
              <a:rPr lang="ru-RU" sz="2200" i="1" dirty="0" smtClean="0">
                <a:solidFill>
                  <a:schemeClr val="tx2"/>
                </a:solidFill>
              </a:rPr>
              <a:t>- </a:t>
            </a:r>
            <a:r>
              <a:rPr lang="ru-RU" sz="2200" i="1" dirty="0">
                <a:solidFill>
                  <a:schemeClr val="tx2"/>
                </a:solidFill>
              </a:rPr>
              <a:t>о</a:t>
            </a:r>
            <a:r>
              <a:rPr lang="ru-RU" sz="2200" i="1" dirty="0" smtClean="0">
                <a:solidFill>
                  <a:schemeClr val="tx2"/>
                </a:solidFill>
              </a:rPr>
              <a:t>казана помощь в защите прав и интересов  приемных семей;</a:t>
            </a:r>
          </a:p>
          <a:p>
            <a:r>
              <a:rPr lang="ru-RU" sz="2200" i="1" dirty="0" smtClean="0">
                <a:solidFill>
                  <a:schemeClr val="tx2"/>
                </a:solidFill>
              </a:rPr>
              <a:t>- оказана помощь в решении  проблем  в семьях, воспитывающих приёмных детей и осуществлять  поиск решения проблем;</a:t>
            </a:r>
          </a:p>
          <a:p>
            <a:r>
              <a:rPr lang="ru-RU" sz="2200" i="1" dirty="0" smtClean="0">
                <a:solidFill>
                  <a:schemeClr val="tx2"/>
                </a:solidFill>
              </a:rPr>
              <a:t>- </a:t>
            </a:r>
            <a:r>
              <a:rPr lang="ru-RU" sz="2200" i="1" dirty="0">
                <a:solidFill>
                  <a:schemeClr val="tx2"/>
                </a:solidFill>
              </a:rPr>
              <a:t>р</a:t>
            </a:r>
            <a:r>
              <a:rPr lang="ru-RU" sz="2200" i="1" dirty="0" smtClean="0">
                <a:solidFill>
                  <a:schemeClr val="tx2"/>
                </a:solidFill>
              </a:rPr>
              <a:t>азвиты умения правильно строить внутрисемейные отношения на основе сотрудничества,  доверия, и уважения.</a:t>
            </a:r>
          </a:p>
          <a:p>
            <a:pPr algn="ctr"/>
            <a:endParaRPr lang="ru-RU" sz="2400" i="1" dirty="0" smtClean="0">
              <a:solidFill>
                <a:schemeClr val="tx2"/>
              </a:solidFill>
            </a:endParaRPr>
          </a:p>
          <a:p>
            <a:pPr algn="ctr"/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endParaRPr lang="ru-RU" sz="2400" i="1" dirty="0">
              <a:solidFill>
                <a:srgbClr val="002060"/>
              </a:solidFill>
            </a:endParaRPr>
          </a:p>
          <a:p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85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828"/>
            <a:ext cx="9288016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120680" cy="966765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Россия</a:t>
            </a:r>
            <a:r>
              <a:rPr lang="ru-RU" sz="28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28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28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72219"/>
            <a:ext cx="2448272" cy="23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49" y="557434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526526"/>
            <a:ext cx="885698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 smtClean="0">
                <a:solidFill>
                  <a:srgbClr val="002060"/>
                </a:solidFill>
              </a:rPr>
              <a:t>                  </a:t>
            </a:r>
            <a:r>
              <a:rPr lang="ru-RU" sz="2400" b="1" i="1" dirty="0" smtClean="0">
                <a:solidFill>
                  <a:schemeClr val="tx2"/>
                </a:solidFill>
              </a:rPr>
              <a:t>Ключевые каналы проекта:</a:t>
            </a:r>
          </a:p>
          <a:p>
            <a:pPr algn="ctr"/>
            <a:endParaRPr lang="ru-RU" sz="2400" b="1" i="1" dirty="0" smtClean="0">
              <a:solidFill>
                <a:schemeClr val="tx2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400" i="1" dirty="0" smtClean="0">
                <a:solidFill>
                  <a:schemeClr val="tx2"/>
                </a:solidFill>
              </a:rPr>
              <a:t> круглые столы; 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i="1" dirty="0" smtClean="0">
                <a:solidFill>
                  <a:schemeClr val="tx2"/>
                </a:solidFill>
              </a:rPr>
              <a:t> консультации для приемных родителей;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i="1" dirty="0" smtClean="0">
                <a:solidFill>
                  <a:schemeClr val="tx2"/>
                </a:solidFill>
              </a:rPr>
              <a:t> тренинги детско-родительских отношений; 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i="1" dirty="0" smtClean="0">
                <a:solidFill>
                  <a:schemeClr val="tx2"/>
                </a:solidFill>
              </a:rPr>
              <a:t>совместные мероприятия (праздники).</a:t>
            </a:r>
          </a:p>
          <a:p>
            <a:pPr algn="ctr"/>
            <a:endParaRPr lang="ru-RU" sz="2400" b="1" i="1" dirty="0" smtClean="0">
              <a:solidFill>
                <a:schemeClr val="tx2"/>
              </a:solidFill>
            </a:endParaRPr>
          </a:p>
          <a:p>
            <a:pPr algn="ctr"/>
            <a:endParaRPr lang="ru-RU" sz="2400" i="1" dirty="0" smtClean="0">
              <a:solidFill>
                <a:schemeClr val="tx2"/>
              </a:solidFill>
            </a:endParaRPr>
          </a:p>
          <a:p>
            <a:pPr algn="ctr"/>
            <a:endParaRPr lang="ru-RU" sz="2400" i="1" dirty="0" smtClean="0">
              <a:solidFill>
                <a:schemeClr val="tx2"/>
              </a:solidFill>
            </a:endParaRPr>
          </a:p>
          <a:p>
            <a:pPr algn="ctr"/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endParaRPr lang="ru-RU" sz="2400" i="1" dirty="0">
              <a:solidFill>
                <a:srgbClr val="002060"/>
              </a:solidFill>
            </a:endParaRPr>
          </a:p>
          <a:p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85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62" y="-27256"/>
            <a:ext cx="9144000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204865"/>
            <a:ext cx="8424936" cy="3312368"/>
          </a:xfrm>
        </p:spPr>
        <p:txBody>
          <a:bodyPr/>
          <a:lstStyle/>
          <a:p>
            <a:endParaRPr lang="ru-RU" sz="3600" b="1" i="1" dirty="0" smtClean="0">
              <a:solidFill>
                <a:srgbClr val="002060"/>
              </a:solidFill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«Лучше всего можно помочь детям, 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помогая их родителям»</a:t>
            </a:r>
          </a:p>
          <a:p>
            <a:r>
              <a:rPr lang="ru-RU" sz="3600" b="1" i="1" dirty="0">
                <a:solidFill>
                  <a:srgbClr val="002060"/>
                </a:solidFill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</a:rPr>
              <a:t>                                                 </a:t>
            </a:r>
            <a:r>
              <a:rPr lang="ru-RU" i="1" dirty="0" smtClean="0">
                <a:solidFill>
                  <a:srgbClr val="002060"/>
                </a:solidFill>
              </a:rPr>
              <a:t>Томас Харрис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8388424" cy="1512168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    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Россия</a:t>
            </a:r>
            <a:r>
              <a:rPr lang="ru-RU" sz="28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br>
              <a:rPr lang="ru-RU" sz="2800" i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8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" y="-69878"/>
            <a:ext cx="2520280" cy="245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63" y="787781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29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889"/>
            <a:ext cx="9144000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412776"/>
            <a:ext cx="8568952" cy="504056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   </a:t>
            </a:r>
            <a:r>
              <a:rPr lang="ru-RU" sz="2800" b="1" i="1" dirty="0" smtClean="0">
                <a:solidFill>
                  <a:srgbClr val="002060"/>
                </a:solidFill>
              </a:rPr>
              <a:t>О</a:t>
            </a:r>
          </a:p>
          <a:p>
            <a:r>
              <a:rPr lang="ru-RU" sz="2800" b="1" i="1" dirty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</a:rPr>
              <a:t>                                Актуализация: </a:t>
            </a:r>
          </a:p>
          <a:p>
            <a:r>
              <a:rPr lang="ru-RU" sz="2600" dirty="0" smtClean="0">
                <a:solidFill>
                  <a:schemeClr val="tx2"/>
                </a:solidFill>
              </a:rPr>
              <a:t>Подростки живущие в детском доме, рано или поздно задумываются о выходе из стен учреждения, о том, как они будут жить дальше. Судьбы выпускников детских домов во многом зависят от той помощи и поддержки, на которую они могут рассчитывать после ухода из детского дома, у большинства выпускников была непростая судьба, им порой гораздо труднее адаптироваться в обществе, стать самостоятельными, обрести собственное «я» и уважение окружающих.  Именно поэтому им так необходимо участие и внимание, помощь добрых, заботливых и мудрых людей.</a:t>
            </a:r>
            <a:r>
              <a:rPr lang="ru-RU" sz="2600" dirty="0" smtClean="0"/>
              <a:t> 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8388424" cy="136815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       Россия</a:t>
            </a:r>
            <a:r>
              <a:rPr lang="ru-RU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          </a:t>
            </a: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32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20" y="-99394"/>
            <a:ext cx="2448272" cy="23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41" y="719762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73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889"/>
            <a:ext cx="9144000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412776"/>
            <a:ext cx="8568952" cy="5040560"/>
          </a:xfrm>
        </p:spPr>
        <p:txBody>
          <a:bodyPr>
            <a:normAutofit/>
          </a:bodyPr>
          <a:lstStyle/>
          <a:p>
            <a:pPr algn="l"/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   </a:t>
            </a:r>
            <a:r>
              <a:rPr lang="ru-RU" sz="2800" b="1" i="1" dirty="0" smtClean="0">
                <a:solidFill>
                  <a:srgbClr val="002060"/>
                </a:solidFill>
              </a:rPr>
              <a:t>О                                    </a:t>
            </a:r>
          </a:p>
          <a:p>
            <a:pPr algn="l"/>
            <a:r>
              <a:rPr lang="ru-RU" sz="2800" b="1" i="1" dirty="0" smtClean="0">
                <a:solidFill>
                  <a:srgbClr val="002060"/>
                </a:solidFill>
              </a:rPr>
              <a:t>			 Цель деятельности Клуба: </a:t>
            </a:r>
          </a:p>
          <a:p>
            <a:r>
              <a:rPr lang="ru-RU" sz="2800" dirty="0" err="1" smtClean="0">
                <a:solidFill>
                  <a:srgbClr val="002060"/>
                </a:solidFill>
              </a:rPr>
              <a:t>психолого</a:t>
            </a:r>
            <a:r>
              <a:rPr lang="ru-RU" sz="2800" dirty="0">
                <a:solidFill>
                  <a:srgbClr val="002060"/>
                </a:solidFill>
              </a:rPr>
              <a:t> — педагогическое сопровождение </a:t>
            </a:r>
            <a:r>
              <a:rPr lang="ru-RU" sz="2800" dirty="0" smtClean="0">
                <a:solidFill>
                  <a:srgbClr val="002060"/>
                </a:solidFill>
              </a:rPr>
              <a:t> приёмных семей, способствующее </a:t>
            </a:r>
            <a:r>
              <a:rPr lang="ru-RU" sz="2800" dirty="0">
                <a:solidFill>
                  <a:srgbClr val="002060"/>
                </a:solidFill>
              </a:rPr>
              <a:t>успешной адаптации приемного ребенка в </a:t>
            </a:r>
            <a:r>
              <a:rPr lang="ru-RU" sz="2800" dirty="0" smtClean="0">
                <a:solidFill>
                  <a:srgbClr val="002060"/>
                </a:solidFill>
              </a:rPr>
              <a:t>семье и установление тесных и доверительных отношений между кандидатами в приёмные родители и воспитанниками детского дома.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8388424" cy="136815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       Россия</a:t>
            </a:r>
            <a:r>
              <a:rPr lang="ru-RU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          </a:t>
            </a: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32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20" y="-99394"/>
            <a:ext cx="2448272" cy="23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41" y="719762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73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828"/>
            <a:ext cx="9288016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120680" cy="966765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Россия</a:t>
            </a:r>
            <a:r>
              <a:rPr lang="ru-RU" sz="28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28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28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72219"/>
            <a:ext cx="2448272" cy="23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49" y="557434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526526"/>
            <a:ext cx="88569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 smtClean="0">
                <a:solidFill>
                  <a:srgbClr val="002060"/>
                </a:solidFill>
              </a:rPr>
              <a:t>                  </a:t>
            </a:r>
            <a:r>
              <a:rPr lang="ru-RU" sz="2400" b="1" i="1" dirty="0" smtClean="0">
                <a:solidFill>
                  <a:srgbClr val="002060"/>
                </a:solidFill>
              </a:rPr>
              <a:t>Клуб </a:t>
            </a:r>
            <a:r>
              <a:rPr lang="ru-RU" sz="2400" b="1" i="1" dirty="0">
                <a:solidFill>
                  <a:srgbClr val="002060"/>
                </a:solidFill>
              </a:rPr>
              <a:t>ставит перед собой следующие </a:t>
            </a:r>
            <a:r>
              <a:rPr lang="ru-RU" sz="2400" b="1" i="1" dirty="0" smtClean="0">
                <a:solidFill>
                  <a:srgbClr val="002060"/>
                </a:solidFill>
              </a:rPr>
              <a:t>задачи: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 - организовывать </a:t>
            </a:r>
            <a:r>
              <a:rPr lang="ru-RU" sz="2400" i="1" dirty="0">
                <a:solidFill>
                  <a:srgbClr val="002060"/>
                </a:solidFill>
              </a:rPr>
              <a:t>полезный и активный досуг членов семейного </a:t>
            </a:r>
            <a:r>
              <a:rPr lang="ru-RU" sz="2400" i="1" dirty="0" smtClean="0">
                <a:solidFill>
                  <a:srgbClr val="002060"/>
                </a:solidFill>
              </a:rPr>
              <a:t>клуба;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 - защищать </a:t>
            </a:r>
            <a:r>
              <a:rPr lang="ru-RU" sz="2400" i="1" dirty="0">
                <a:solidFill>
                  <a:srgbClr val="002060"/>
                </a:solidFill>
              </a:rPr>
              <a:t>права и интересы замещающих </a:t>
            </a:r>
            <a:r>
              <a:rPr lang="ru-RU" sz="2400" i="1" dirty="0" smtClean="0">
                <a:solidFill>
                  <a:srgbClr val="002060"/>
                </a:solidFill>
              </a:rPr>
              <a:t>семей;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- пропагандировать </a:t>
            </a:r>
            <a:r>
              <a:rPr lang="ru-RU" sz="2400" i="1" dirty="0">
                <a:solidFill>
                  <a:srgbClr val="002060"/>
                </a:solidFill>
              </a:rPr>
              <a:t>создания приёмных </a:t>
            </a:r>
            <a:r>
              <a:rPr lang="ru-RU" sz="2400" i="1" dirty="0" smtClean="0">
                <a:solidFill>
                  <a:srgbClr val="002060"/>
                </a:solidFill>
              </a:rPr>
              <a:t>семей;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- выявлять актуальные проблемы  </a:t>
            </a:r>
            <a:r>
              <a:rPr lang="ru-RU" sz="2400" i="1" dirty="0">
                <a:solidFill>
                  <a:srgbClr val="002060"/>
                </a:solidFill>
              </a:rPr>
              <a:t>в семьях, воспитывающих приёмных </a:t>
            </a:r>
            <a:r>
              <a:rPr lang="ru-RU" sz="2400" i="1" dirty="0" smtClean="0">
                <a:solidFill>
                  <a:srgbClr val="002060"/>
                </a:solidFill>
              </a:rPr>
              <a:t>детей и осуществлять поиск </a:t>
            </a:r>
            <a:r>
              <a:rPr lang="ru-RU" sz="2400" i="1" dirty="0">
                <a:solidFill>
                  <a:srgbClr val="002060"/>
                </a:solidFill>
              </a:rPr>
              <a:t>решения </a:t>
            </a:r>
            <a:r>
              <a:rPr lang="ru-RU" sz="2400" i="1" dirty="0" smtClean="0">
                <a:solidFill>
                  <a:srgbClr val="002060"/>
                </a:solidFill>
              </a:rPr>
              <a:t>проблем;</a:t>
            </a:r>
          </a:p>
          <a:p>
            <a:r>
              <a:rPr lang="ru-RU" sz="2400" i="1" dirty="0" smtClean="0">
                <a:solidFill>
                  <a:srgbClr val="002060"/>
                </a:solidFill>
              </a:rPr>
              <a:t>- развивать умения </a:t>
            </a:r>
            <a:r>
              <a:rPr lang="ru-RU" sz="2400" i="1" dirty="0">
                <a:solidFill>
                  <a:srgbClr val="002060"/>
                </a:solidFill>
              </a:rPr>
              <a:t>правильно строить внутрисемейные отношения </a:t>
            </a:r>
            <a:r>
              <a:rPr lang="ru-RU" sz="2400" i="1" dirty="0" smtClean="0">
                <a:solidFill>
                  <a:srgbClr val="002060"/>
                </a:solidFill>
              </a:rPr>
              <a:t>на основе сотрудничества, доверия, и уважения.</a:t>
            </a:r>
          </a:p>
          <a:p>
            <a:endParaRPr lang="ru-RU" sz="2000" b="1" i="1" dirty="0" smtClean="0">
              <a:solidFill>
                <a:srgbClr val="002060"/>
              </a:solidFill>
            </a:endParaRPr>
          </a:p>
          <a:p>
            <a:endParaRPr lang="ru-RU" sz="2000" dirty="0">
              <a:effectLst/>
            </a:endParaRPr>
          </a:p>
        </p:txBody>
      </p:sp>
      <p:pic>
        <p:nvPicPr>
          <p:cNvPr id="9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590" y="557732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5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889"/>
            <a:ext cx="9144000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8676456" cy="1337886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          Россия</a:t>
            </a:r>
            <a:r>
              <a:rPr lang="ru-RU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  </a:t>
            </a: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32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772816"/>
            <a:ext cx="8496944" cy="403244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Принципы Клуба:</a:t>
            </a:r>
          </a:p>
          <a:p>
            <a:endParaRPr lang="ru-RU" sz="1100" i="1" dirty="0" smtClean="0">
              <a:solidFill>
                <a:srgbClr val="00206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i="1" dirty="0" smtClean="0">
                <a:solidFill>
                  <a:srgbClr val="002060"/>
                </a:solidFill>
              </a:rPr>
              <a:t>Доверие.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i="1" dirty="0" smtClean="0">
                <a:solidFill>
                  <a:srgbClr val="002060"/>
                </a:solidFill>
              </a:rPr>
              <a:t>Уважение.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i="1" dirty="0" smtClean="0">
                <a:solidFill>
                  <a:srgbClr val="002060"/>
                </a:solidFill>
              </a:rPr>
              <a:t>Конфиденциальность.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i="1" dirty="0" smtClean="0">
                <a:solidFill>
                  <a:srgbClr val="002060"/>
                </a:solidFill>
              </a:rPr>
              <a:t>Соблюдение прав и законных интересов детей и их приёмных родителей.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i="1" dirty="0" smtClean="0">
              <a:solidFill>
                <a:srgbClr val="002060"/>
              </a:solidFill>
            </a:endParaRPr>
          </a:p>
        </p:txBody>
      </p:sp>
      <p:pic>
        <p:nvPicPr>
          <p:cNvPr id="7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2448272" cy="23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21" y="548680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92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828"/>
            <a:ext cx="9288016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120680" cy="966765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Россия</a:t>
            </a:r>
            <a:r>
              <a:rPr lang="ru-RU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32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72219"/>
            <a:ext cx="2448272" cy="23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49" y="557434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526526"/>
            <a:ext cx="88569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 smtClean="0">
                <a:solidFill>
                  <a:srgbClr val="002060"/>
                </a:solidFill>
              </a:rPr>
              <a:t>                  </a:t>
            </a:r>
            <a:r>
              <a:rPr lang="ru-RU" sz="2400" b="1" i="1" dirty="0" smtClean="0">
                <a:solidFill>
                  <a:srgbClr val="002060"/>
                </a:solidFill>
              </a:rPr>
              <a:t>Целевые аудитории:</a:t>
            </a:r>
          </a:p>
          <a:p>
            <a:pPr algn="ctr"/>
            <a:endParaRPr lang="ru-RU" sz="2400" i="1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solidFill>
                  <a:srgbClr val="002060"/>
                </a:solidFill>
              </a:rPr>
              <a:t> дети-сироты и дети, оставшиеся без попечения родителей (воспитанники детского дома);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solidFill>
                  <a:srgbClr val="002060"/>
                </a:solidFill>
              </a:rPr>
              <a:t> педагоги-психологи;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solidFill>
                  <a:srgbClr val="002060"/>
                </a:solidFill>
              </a:rPr>
              <a:t> социальные педагоги;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solidFill>
                  <a:srgbClr val="002060"/>
                </a:solidFill>
              </a:rPr>
              <a:t> педагоги воспитатели;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solidFill>
                  <a:srgbClr val="002060"/>
                </a:solidFill>
              </a:rPr>
              <a:t> кандидаты в приёмные родители;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solidFill>
                  <a:srgbClr val="002060"/>
                </a:solidFill>
              </a:rPr>
              <a:t> приёмные родители.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endParaRPr lang="ru-RU" sz="2000" dirty="0">
              <a:effectLst/>
            </a:endParaRPr>
          </a:p>
        </p:txBody>
      </p:sp>
      <p:pic>
        <p:nvPicPr>
          <p:cNvPr id="9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49" y="557433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5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828"/>
            <a:ext cx="9288016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120680" cy="966765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Россия</a:t>
            </a:r>
            <a:r>
              <a:rPr lang="ru-RU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32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72219"/>
            <a:ext cx="2448272" cy="238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49" y="557434"/>
            <a:ext cx="1230230" cy="74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526526"/>
            <a:ext cx="885698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 smtClean="0">
                <a:solidFill>
                  <a:srgbClr val="002060"/>
                </a:solidFill>
              </a:rPr>
              <a:t>                  </a:t>
            </a:r>
            <a:r>
              <a:rPr lang="ru-RU" sz="2400" b="1" i="1" dirty="0" smtClean="0">
                <a:solidFill>
                  <a:srgbClr val="002060"/>
                </a:solidFill>
              </a:rPr>
              <a:t>Ключевое сообщение проекта:</a:t>
            </a:r>
          </a:p>
          <a:p>
            <a:pPr algn="ctr"/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i="1" dirty="0" smtClean="0">
                <a:solidFill>
                  <a:schemeClr val="tx2"/>
                </a:solidFill>
              </a:rPr>
              <a:t>Приходи когда тебе плохо-</a:t>
            </a:r>
          </a:p>
          <a:p>
            <a:pPr algn="ctr"/>
            <a:r>
              <a:rPr lang="ru-RU" sz="2400" i="1" dirty="0" smtClean="0">
                <a:solidFill>
                  <a:schemeClr val="tx2"/>
                </a:solidFill>
              </a:rPr>
              <a:t>Мы вместе придумаем, как помочь!</a:t>
            </a:r>
          </a:p>
          <a:p>
            <a:pPr algn="ctr"/>
            <a:r>
              <a:rPr lang="ru-RU" sz="2400" i="1" dirty="0" smtClean="0">
                <a:solidFill>
                  <a:schemeClr val="tx2"/>
                </a:solidFill>
              </a:rPr>
              <a:t>Приходи когда тебе хорошо-</a:t>
            </a:r>
          </a:p>
          <a:p>
            <a:pPr algn="ctr"/>
            <a:r>
              <a:rPr lang="ru-RU" sz="2400" i="1" dirty="0" smtClean="0">
                <a:solidFill>
                  <a:schemeClr val="tx2"/>
                </a:solidFill>
              </a:rPr>
              <a:t>Мы вместе порадуемся </a:t>
            </a:r>
            <a:r>
              <a:rPr lang="ru-RU" sz="2400" i="1" dirty="0" smtClean="0">
                <a:solidFill>
                  <a:schemeClr val="tx2"/>
                </a:solidFill>
              </a:rPr>
              <a:t> твоим успехам!</a:t>
            </a:r>
            <a:endParaRPr lang="ru-RU" sz="2400" i="1" dirty="0" smtClean="0">
              <a:solidFill>
                <a:schemeClr val="tx2"/>
              </a:solidFill>
            </a:endParaRPr>
          </a:p>
          <a:p>
            <a:pPr algn="ctr"/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endParaRPr lang="ru-RU" sz="2400" i="1" dirty="0">
              <a:solidFill>
                <a:srgbClr val="002060"/>
              </a:solidFill>
            </a:endParaRPr>
          </a:p>
          <a:p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85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лицензия 16г\Leto-romashki-shablon-prevyu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828"/>
            <a:ext cx="9288016" cy="68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120680" cy="966765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Россия</a:t>
            </a:r>
            <a:r>
              <a:rPr lang="ru-RU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начинается с</a:t>
            </a:r>
            <a: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3200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СЕМЬИ </a:t>
            </a:r>
            <a:endParaRPr lang="ru-RU" sz="32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2" descr="D:\Desktop\лицензия 16г\weather-symbols-sun-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28428"/>
            <a:ext cx="3024336" cy="294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esktop\лицензия 16г\mnogodetnay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72960"/>
            <a:ext cx="1728192" cy="1042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526526"/>
            <a:ext cx="885698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 smtClean="0">
                <a:solidFill>
                  <a:srgbClr val="002060"/>
                </a:solidFill>
              </a:rPr>
              <a:t>                  </a:t>
            </a:r>
            <a:r>
              <a:rPr lang="ru-RU" sz="2400" b="1" i="1" dirty="0" smtClean="0">
                <a:solidFill>
                  <a:srgbClr val="002060"/>
                </a:solidFill>
              </a:rPr>
              <a:t>Логотип проекта:</a:t>
            </a:r>
          </a:p>
          <a:p>
            <a:pPr algn="ctr"/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endParaRPr lang="ru-RU" sz="2400" i="1" dirty="0" smtClean="0">
              <a:solidFill>
                <a:schemeClr val="tx2"/>
              </a:solidFill>
            </a:endParaRPr>
          </a:p>
          <a:p>
            <a:pPr algn="ctr"/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endParaRPr lang="ru-RU" sz="2400" i="1" dirty="0">
              <a:solidFill>
                <a:srgbClr val="002060"/>
              </a:solidFill>
            </a:endParaRPr>
          </a:p>
          <a:p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85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158</Words>
  <Application>Microsoft Office PowerPoint</Application>
  <PresentationFormat>Экран (4:3)</PresentationFormat>
  <Paragraphs>98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Родина начинается с СЕМЬИ </vt:lpstr>
      <vt:lpstr>                       Россия начинается с                    СЕМЬИ </vt:lpstr>
      <vt:lpstr>                         Россия начинается с                             СЕМЬИ </vt:lpstr>
      <vt:lpstr>                         Россия начинается с                             СЕМЬИ </vt:lpstr>
      <vt:lpstr>Россия начинается с СЕМЬИ </vt:lpstr>
      <vt:lpstr>                            Россия начинается с                     СЕМЬИ </vt:lpstr>
      <vt:lpstr>Россия начинается с СЕМЬИ </vt:lpstr>
      <vt:lpstr>Россия начинается с СЕМЬИ </vt:lpstr>
      <vt:lpstr>Россия начинается с СЕМЬИ </vt:lpstr>
      <vt:lpstr>Россия начинается с СЕМЬИ </vt:lpstr>
      <vt:lpstr>Россия начинается с СЕМЬИ </vt:lpstr>
      <vt:lpstr>Россия начинается с СЕМЬИ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Григорьевна</dc:creator>
  <cp:lastModifiedBy>Соц1</cp:lastModifiedBy>
  <cp:revision>48</cp:revision>
  <cp:lastPrinted>2016-11-23T08:26:24Z</cp:lastPrinted>
  <dcterms:created xsi:type="dcterms:W3CDTF">2016-11-16T07:53:11Z</dcterms:created>
  <dcterms:modified xsi:type="dcterms:W3CDTF">2017-04-18T02:17:20Z</dcterms:modified>
</cp:coreProperties>
</file>